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12"/>
  </p:notesMasterIdLst>
  <p:handoutMasterIdLst>
    <p:handoutMasterId r:id="rId13"/>
  </p:handoutMasterIdLst>
  <p:sldIdLst>
    <p:sldId id="256" r:id="rId2"/>
    <p:sldId id="257" r:id="rId3"/>
    <p:sldId id="258" r:id="rId4"/>
    <p:sldId id="259" r:id="rId5"/>
    <p:sldId id="261" r:id="rId6"/>
    <p:sldId id="260" r:id="rId7"/>
    <p:sldId id="262" r:id="rId8"/>
    <p:sldId id="263" r:id="rId9"/>
    <p:sldId id="264" r:id="rId10"/>
    <p:sldId id="265" r:id="rId11"/>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5488" autoAdjust="0"/>
  </p:normalViewPr>
  <p:slideViewPr>
    <p:cSldViewPr>
      <p:cViewPr>
        <p:scale>
          <a:sx n="100" d="100"/>
          <a:sy n="100" d="100"/>
        </p:scale>
        <p:origin x="-702"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C6F0CCAF-ABBB-4639-AAB8-1D5450A9B1DB}" type="datetimeFigureOut">
              <a:rPr lang="en-ZA" smtClean="0"/>
              <a:t>2016/04/27</a:t>
            </a:fld>
            <a:endParaRPr lang="en-ZA"/>
          </a:p>
        </p:txBody>
      </p:sp>
      <p:sp>
        <p:nvSpPr>
          <p:cNvPr id="4" name="Footer Placeholder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7DB148F9-916A-47F8-8F97-04D7C6003D3C}" type="slidenum">
              <a:rPr lang="en-ZA" smtClean="0"/>
              <a:t>‹#›</a:t>
            </a:fld>
            <a:endParaRPr lang="en-ZA"/>
          </a:p>
        </p:txBody>
      </p:sp>
    </p:spTree>
    <p:extLst>
      <p:ext uri="{BB962C8B-B14F-4D97-AF65-F5344CB8AC3E}">
        <p14:creationId xmlns:p14="http://schemas.microsoft.com/office/powerpoint/2010/main" val="3619921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37168989-BD17-4232-974E-0836FB683F7B}" type="datetimeFigureOut">
              <a:rPr lang="en-ZA" smtClean="0"/>
              <a:t>2016/04/27</a:t>
            </a:fld>
            <a:endParaRPr lang="en-ZA"/>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714875"/>
            <a:ext cx="5486400"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163"/>
            <a:ext cx="2971800" cy="4968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9428163"/>
            <a:ext cx="2971800" cy="496887"/>
          </a:xfrm>
          <a:prstGeom prst="rect">
            <a:avLst/>
          </a:prstGeom>
        </p:spPr>
        <p:txBody>
          <a:bodyPr vert="horz" lIns="91440" tIns="45720" rIns="91440" bIns="45720" rtlCol="0" anchor="b"/>
          <a:lstStyle>
            <a:lvl1pPr algn="r">
              <a:defRPr sz="1200"/>
            </a:lvl1pPr>
          </a:lstStyle>
          <a:p>
            <a:fld id="{3BD03DB4-9735-4093-BA16-2898D0B75AFA}" type="slidenum">
              <a:rPr lang="en-ZA" smtClean="0"/>
              <a:t>‹#›</a:t>
            </a:fld>
            <a:endParaRPr lang="en-ZA"/>
          </a:p>
        </p:txBody>
      </p:sp>
    </p:spTree>
    <p:extLst>
      <p:ext uri="{BB962C8B-B14F-4D97-AF65-F5344CB8AC3E}">
        <p14:creationId xmlns:p14="http://schemas.microsoft.com/office/powerpoint/2010/main" val="67316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0E46D302-41F2-4A88-8A56-CF832C7DCA88}" type="datetimeFigureOut">
              <a:rPr lang="en-ZA" smtClean="0"/>
              <a:t>2016/04/27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2DD675-052D-4B07-B2F1-959AD14B40CD}" type="slidenum">
              <a:rPr lang="en-ZA" smtClean="0"/>
              <a:t>‹#›</a:t>
            </a:fld>
            <a:endParaRPr lang="en-ZA"/>
          </a:p>
        </p:txBody>
      </p:sp>
    </p:spTree>
    <p:extLst>
      <p:ext uri="{BB962C8B-B14F-4D97-AF65-F5344CB8AC3E}">
        <p14:creationId xmlns:p14="http://schemas.microsoft.com/office/powerpoint/2010/main" val="184526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E46D302-41F2-4A88-8A56-CF832C7DCA88}" type="datetimeFigureOut">
              <a:rPr lang="en-ZA" smtClean="0"/>
              <a:t>2016/04/27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2DD675-052D-4B07-B2F1-959AD14B40CD}" type="slidenum">
              <a:rPr lang="en-ZA" smtClean="0"/>
              <a:t>‹#›</a:t>
            </a:fld>
            <a:endParaRPr lang="en-ZA"/>
          </a:p>
        </p:txBody>
      </p:sp>
    </p:spTree>
    <p:extLst>
      <p:ext uri="{BB962C8B-B14F-4D97-AF65-F5344CB8AC3E}">
        <p14:creationId xmlns:p14="http://schemas.microsoft.com/office/powerpoint/2010/main" val="1358260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E46D302-41F2-4A88-8A56-CF832C7DCA88}" type="datetimeFigureOut">
              <a:rPr lang="en-ZA" smtClean="0"/>
              <a:t>2016/04/27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2DD675-052D-4B07-B2F1-959AD14B40CD}" type="slidenum">
              <a:rPr lang="en-ZA" smtClean="0"/>
              <a:t>‹#›</a:t>
            </a:fld>
            <a:endParaRPr lang="en-ZA"/>
          </a:p>
        </p:txBody>
      </p:sp>
    </p:spTree>
    <p:extLst>
      <p:ext uri="{BB962C8B-B14F-4D97-AF65-F5344CB8AC3E}">
        <p14:creationId xmlns:p14="http://schemas.microsoft.com/office/powerpoint/2010/main" val="379840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E46D302-41F2-4A88-8A56-CF832C7DCA88}" type="datetimeFigureOut">
              <a:rPr lang="en-ZA" smtClean="0"/>
              <a:t>2016/04/27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2DD675-052D-4B07-B2F1-959AD14B40CD}" type="slidenum">
              <a:rPr lang="en-ZA" smtClean="0"/>
              <a:t>‹#›</a:t>
            </a:fld>
            <a:endParaRPr lang="en-ZA"/>
          </a:p>
        </p:txBody>
      </p:sp>
    </p:spTree>
    <p:extLst>
      <p:ext uri="{BB962C8B-B14F-4D97-AF65-F5344CB8AC3E}">
        <p14:creationId xmlns:p14="http://schemas.microsoft.com/office/powerpoint/2010/main" val="144341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46D302-41F2-4A88-8A56-CF832C7DCA88}" type="datetimeFigureOut">
              <a:rPr lang="en-ZA" smtClean="0"/>
              <a:t>2016/04/27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2DD675-052D-4B07-B2F1-959AD14B40CD}" type="slidenum">
              <a:rPr lang="en-ZA" smtClean="0"/>
              <a:t>‹#›</a:t>
            </a:fld>
            <a:endParaRPr lang="en-ZA"/>
          </a:p>
        </p:txBody>
      </p:sp>
    </p:spTree>
    <p:extLst>
      <p:ext uri="{BB962C8B-B14F-4D97-AF65-F5344CB8AC3E}">
        <p14:creationId xmlns:p14="http://schemas.microsoft.com/office/powerpoint/2010/main" val="341152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0E46D302-41F2-4A88-8A56-CF832C7DCA88}" type="datetimeFigureOut">
              <a:rPr lang="en-ZA" smtClean="0"/>
              <a:t>2016/04/27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32DD675-052D-4B07-B2F1-959AD14B40CD}" type="slidenum">
              <a:rPr lang="en-ZA" smtClean="0"/>
              <a:t>‹#›</a:t>
            </a:fld>
            <a:endParaRPr lang="en-ZA"/>
          </a:p>
        </p:txBody>
      </p:sp>
    </p:spTree>
    <p:extLst>
      <p:ext uri="{BB962C8B-B14F-4D97-AF65-F5344CB8AC3E}">
        <p14:creationId xmlns:p14="http://schemas.microsoft.com/office/powerpoint/2010/main" val="45275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0E46D302-41F2-4A88-8A56-CF832C7DCA88}" type="datetimeFigureOut">
              <a:rPr lang="en-ZA" smtClean="0"/>
              <a:t>2016/04/27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32DD675-052D-4B07-B2F1-959AD14B40CD}" type="slidenum">
              <a:rPr lang="en-ZA" smtClean="0"/>
              <a:t>‹#›</a:t>
            </a:fld>
            <a:endParaRPr lang="en-ZA"/>
          </a:p>
        </p:txBody>
      </p:sp>
    </p:spTree>
    <p:extLst>
      <p:ext uri="{BB962C8B-B14F-4D97-AF65-F5344CB8AC3E}">
        <p14:creationId xmlns:p14="http://schemas.microsoft.com/office/powerpoint/2010/main" val="327186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0E46D302-41F2-4A88-8A56-CF832C7DCA88}" type="datetimeFigureOut">
              <a:rPr lang="en-ZA" smtClean="0"/>
              <a:t>2016/04/27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32DD675-052D-4B07-B2F1-959AD14B40CD}" type="slidenum">
              <a:rPr lang="en-ZA" smtClean="0"/>
              <a:t>‹#›</a:t>
            </a:fld>
            <a:endParaRPr lang="en-ZA"/>
          </a:p>
        </p:txBody>
      </p:sp>
    </p:spTree>
    <p:extLst>
      <p:ext uri="{BB962C8B-B14F-4D97-AF65-F5344CB8AC3E}">
        <p14:creationId xmlns:p14="http://schemas.microsoft.com/office/powerpoint/2010/main" val="203872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6D302-41F2-4A88-8A56-CF832C7DCA88}" type="datetimeFigureOut">
              <a:rPr lang="en-ZA" smtClean="0"/>
              <a:t>2016/04/27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32DD675-052D-4B07-B2F1-959AD14B40CD}" type="slidenum">
              <a:rPr lang="en-ZA" smtClean="0"/>
              <a:t>‹#›</a:t>
            </a:fld>
            <a:endParaRPr lang="en-ZA"/>
          </a:p>
        </p:txBody>
      </p:sp>
    </p:spTree>
    <p:extLst>
      <p:ext uri="{BB962C8B-B14F-4D97-AF65-F5344CB8AC3E}">
        <p14:creationId xmlns:p14="http://schemas.microsoft.com/office/powerpoint/2010/main" val="30861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6D302-41F2-4A88-8A56-CF832C7DCA88}" type="datetimeFigureOut">
              <a:rPr lang="en-ZA" smtClean="0"/>
              <a:t>2016/04/27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32DD675-052D-4B07-B2F1-959AD14B40CD}" type="slidenum">
              <a:rPr lang="en-ZA" smtClean="0"/>
              <a:t>‹#›</a:t>
            </a:fld>
            <a:endParaRPr lang="en-ZA"/>
          </a:p>
        </p:txBody>
      </p:sp>
    </p:spTree>
    <p:extLst>
      <p:ext uri="{BB962C8B-B14F-4D97-AF65-F5344CB8AC3E}">
        <p14:creationId xmlns:p14="http://schemas.microsoft.com/office/powerpoint/2010/main" val="301943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6D302-41F2-4A88-8A56-CF832C7DCA88}" type="datetimeFigureOut">
              <a:rPr lang="en-ZA" smtClean="0"/>
              <a:t>2016/04/27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32DD675-052D-4B07-B2F1-959AD14B40CD}" type="slidenum">
              <a:rPr lang="en-ZA" smtClean="0"/>
              <a:t>‹#›</a:t>
            </a:fld>
            <a:endParaRPr lang="en-ZA"/>
          </a:p>
        </p:txBody>
      </p:sp>
    </p:spTree>
    <p:extLst>
      <p:ext uri="{BB962C8B-B14F-4D97-AF65-F5344CB8AC3E}">
        <p14:creationId xmlns:p14="http://schemas.microsoft.com/office/powerpoint/2010/main" val="135106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6D302-41F2-4A88-8A56-CF832C7DCA88}" type="datetimeFigureOut">
              <a:rPr lang="en-ZA" smtClean="0"/>
              <a:t>2016/04/27</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DD675-052D-4B07-B2F1-959AD14B40CD}" type="slidenum">
              <a:rPr lang="en-ZA" smtClean="0"/>
              <a:t>‹#›</a:t>
            </a:fld>
            <a:endParaRPr lang="en-ZA"/>
          </a:p>
        </p:txBody>
      </p:sp>
    </p:spTree>
    <p:extLst>
      <p:ext uri="{BB962C8B-B14F-4D97-AF65-F5344CB8AC3E}">
        <p14:creationId xmlns:p14="http://schemas.microsoft.com/office/powerpoint/2010/main" val="42017669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960" y="1484784"/>
            <a:ext cx="6408712" cy="331236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ctrTitle"/>
          </p:nvPr>
        </p:nvSpPr>
        <p:spPr>
          <a:xfrm>
            <a:off x="685800" y="2030983"/>
            <a:ext cx="7772400" cy="1470025"/>
          </a:xfrm>
        </p:spPr>
        <p:txBody>
          <a:bodyPr/>
          <a:lstStyle/>
          <a:p>
            <a:r>
              <a:rPr lang="en-US" dirty="0" smtClean="0"/>
              <a:t>The                          Profile</a:t>
            </a:r>
            <a:br>
              <a:rPr lang="en-US" dirty="0" smtClean="0"/>
            </a:br>
            <a:r>
              <a:rPr lang="en-US" sz="2800" dirty="0" smtClean="0"/>
              <a:t>(aka Google Scholar Citations)</a:t>
            </a:r>
            <a:endParaRPr lang="en-ZA" sz="2800" dirty="0"/>
          </a:p>
        </p:txBody>
      </p:sp>
      <p:sp>
        <p:nvSpPr>
          <p:cNvPr id="3" name="Subtitle 2"/>
          <p:cNvSpPr>
            <a:spLocks noGrp="1"/>
          </p:cNvSpPr>
          <p:nvPr>
            <p:ph type="subTitle" idx="1"/>
          </p:nvPr>
        </p:nvSpPr>
        <p:spPr>
          <a:xfrm>
            <a:off x="1371600" y="3620616"/>
            <a:ext cx="6400800" cy="1752600"/>
          </a:xfrm>
        </p:spPr>
        <p:txBody>
          <a:bodyPr/>
          <a:lstStyle/>
          <a:p>
            <a:r>
              <a:rPr lang="en-US" dirty="0" err="1" smtClean="0"/>
              <a:t>Disember</a:t>
            </a:r>
            <a:r>
              <a:rPr lang="en-US" dirty="0" smtClean="0"/>
              <a:t> 2015</a:t>
            </a:r>
            <a:endParaRPr lang="en-ZA" dirty="0"/>
          </a:p>
        </p:txBody>
      </p:sp>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55776" y="3559549"/>
            <a:ext cx="618083" cy="73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699792" y="2229949"/>
            <a:ext cx="3133817" cy="62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3242" y="5373216"/>
            <a:ext cx="656498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chemeClr val="tx1"/>
                </a:solidFill>
              </a:rPr>
              <a:t>Prepared by: </a:t>
            </a:r>
            <a:r>
              <a:rPr lang="en-US" sz="2400" b="1" dirty="0" err="1" smtClean="0">
                <a:solidFill>
                  <a:schemeClr val="tx1"/>
                </a:solidFill>
              </a:rPr>
              <a:t>Syaiful</a:t>
            </a:r>
            <a:r>
              <a:rPr lang="en-US" sz="2400" b="1" dirty="0" smtClean="0">
                <a:solidFill>
                  <a:schemeClr val="tx1"/>
                </a:solidFill>
              </a:rPr>
              <a:t> </a:t>
            </a:r>
            <a:r>
              <a:rPr lang="en-US" sz="2400" b="1" dirty="0" err="1" smtClean="0">
                <a:solidFill>
                  <a:schemeClr val="tx1"/>
                </a:solidFill>
              </a:rPr>
              <a:t>Hisyam</a:t>
            </a:r>
            <a:r>
              <a:rPr lang="en-US" sz="2400" b="1" dirty="0" smtClean="0">
                <a:solidFill>
                  <a:schemeClr val="tx1"/>
                </a:solidFill>
              </a:rPr>
              <a:t> </a:t>
            </a:r>
            <a:r>
              <a:rPr lang="en-US" sz="2400" b="1" dirty="0" err="1" smtClean="0">
                <a:solidFill>
                  <a:schemeClr val="tx1"/>
                </a:solidFill>
              </a:rPr>
              <a:t>Saleh</a:t>
            </a:r>
            <a:endParaRPr lang="en-US" sz="2400" b="1" dirty="0" smtClean="0">
              <a:solidFill>
                <a:schemeClr val="tx1"/>
              </a:solidFill>
            </a:endParaRPr>
          </a:p>
          <a:p>
            <a:r>
              <a:rPr lang="en-US" sz="2400" b="1" dirty="0" smtClean="0">
                <a:solidFill>
                  <a:schemeClr val="tx1"/>
                </a:solidFill>
              </a:rPr>
              <a:t>Research Asst. Unit, Customer Service </a:t>
            </a:r>
            <a:r>
              <a:rPr lang="en-US" sz="2400" b="1" dirty="0" err="1" smtClean="0">
                <a:solidFill>
                  <a:schemeClr val="tx1"/>
                </a:solidFill>
              </a:rPr>
              <a:t>Dept</a:t>
            </a:r>
            <a:endParaRPr lang="en-US" sz="2400" b="1" dirty="0" smtClean="0">
              <a:solidFill>
                <a:schemeClr val="tx1"/>
              </a:solidFill>
            </a:endParaRPr>
          </a:p>
          <a:p>
            <a:r>
              <a:rPr lang="en-US" sz="2400" b="1" dirty="0" smtClean="0">
                <a:solidFill>
                  <a:schemeClr val="tx1"/>
                </a:solidFill>
              </a:rPr>
              <a:t>Library of Univ. Sultan </a:t>
            </a:r>
            <a:r>
              <a:rPr lang="en-US" sz="2400" b="1" dirty="0" err="1" smtClean="0">
                <a:solidFill>
                  <a:schemeClr val="tx1"/>
                </a:solidFill>
              </a:rPr>
              <a:t>Zainal</a:t>
            </a:r>
            <a:r>
              <a:rPr lang="en-US" sz="2400" b="1" dirty="0" smtClean="0">
                <a:solidFill>
                  <a:schemeClr val="tx1"/>
                </a:solidFill>
              </a:rPr>
              <a:t> </a:t>
            </a:r>
            <a:r>
              <a:rPr lang="en-US" sz="2400" b="1" dirty="0" err="1" smtClean="0">
                <a:solidFill>
                  <a:schemeClr val="tx1"/>
                </a:solidFill>
              </a:rPr>
              <a:t>Abidin</a:t>
            </a:r>
            <a:r>
              <a:rPr lang="en-US" sz="2400" b="1" dirty="0" smtClean="0">
                <a:solidFill>
                  <a:schemeClr val="tx1"/>
                </a:solidFill>
              </a:rPr>
              <a:t> (</a:t>
            </a:r>
            <a:r>
              <a:rPr lang="en-US" sz="2400" b="1" dirty="0" err="1" smtClean="0">
                <a:solidFill>
                  <a:schemeClr val="tx1"/>
                </a:solidFill>
              </a:rPr>
              <a:t>UniSZA</a:t>
            </a:r>
            <a:r>
              <a:rPr lang="en-US" b="1" dirty="0" smtClean="0">
                <a:solidFill>
                  <a:schemeClr val="accent2"/>
                </a:solidFill>
              </a:rPr>
              <a:t>)</a:t>
            </a:r>
            <a:endParaRPr lang="ms-MY" b="1" dirty="0" smtClean="0">
              <a:solidFill>
                <a:schemeClr val="accent2"/>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6700" y="-46304"/>
            <a:ext cx="4788418" cy="1531088"/>
          </a:xfrm>
          <a:prstGeom prst="rect">
            <a:avLst/>
          </a:prstGeom>
        </p:spPr>
      </p:pic>
    </p:spTree>
    <p:extLst>
      <p:ext uri="{BB962C8B-B14F-4D97-AF65-F5344CB8AC3E}">
        <p14:creationId xmlns:p14="http://schemas.microsoft.com/office/powerpoint/2010/main" val="326082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ZA" dirty="0" smtClean="0"/>
              <a:t>IN A NUTSHELL</a:t>
            </a:r>
            <a:endParaRPr lang="en-ZA" dirty="0"/>
          </a:p>
        </p:txBody>
      </p:sp>
      <p:sp>
        <p:nvSpPr>
          <p:cNvPr id="5" name="Content Placeholder 3"/>
          <p:cNvSpPr txBox="1">
            <a:spLocks/>
          </p:cNvSpPr>
          <p:nvPr/>
        </p:nvSpPr>
        <p:spPr>
          <a:xfrm>
            <a:off x="609600" y="1752600"/>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dirty="0" smtClean="0"/>
              <a:t>Sign into Google Scholar with your </a:t>
            </a:r>
            <a:r>
              <a:rPr lang="en-ZA" dirty="0" err="1" smtClean="0"/>
              <a:t>gmail</a:t>
            </a:r>
            <a:endParaRPr lang="en-ZA" dirty="0" smtClean="0"/>
          </a:p>
          <a:p>
            <a:r>
              <a:rPr lang="en-ZA" dirty="0" smtClean="0"/>
              <a:t>Click on My Citations</a:t>
            </a:r>
          </a:p>
          <a:p>
            <a:r>
              <a:rPr lang="en-ZA" dirty="0" smtClean="0"/>
              <a:t>Create your profile</a:t>
            </a:r>
          </a:p>
          <a:p>
            <a:r>
              <a:rPr lang="en-ZA" dirty="0" smtClean="0"/>
              <a:t>Find your articles </a:t>
            </a:r>
          </a:p>
          <a:p>
            <a:r>
              <a:rPr lang="en-ZA" dirty="0" smtClean="0"/>
              <a:t>Decide on automatic/manual updates </a:t>
            </a:r>
          </a:p>
          <a:p>
            <a:r>
              <a:rPr lang="en-ZA" dirty="0" smtClean="0"/>
              <a:t>Verify your e-mail</a:t>
            </a:r>
          </a:p>
          <a:p>
            <a:r>
              <a:rPr lang="en-ZA" dirty="0" smtClean="0"/>
              <a:t>Update your profile </a:t>
            </a:r>
          </a:p>
          <a:p>
            <a:r>
              <a:rPr lang="en-ZA" dirty="0" smtClean="0"/>
              <a:t>Decide on public/private profile</a:t>
            </a:r>
            <a:endParaRPr lang="en-ZA" dirty="0"/>
          </a:p>
        </p:txBody>
      </p:sp>
    </p:spTree>
    <p:extLst>
      <p:ext uri="{BB962C8B-B14F-4D97-AF65-F5344CB8AC3E}">
        <p14:creationId xmlns:p14="http://schemas.microsoft.com/office/powerpoint/2010/main" val="226517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728"/>
          <a:stretch/>
        </p:blipFill>
        <p:spPr>
          <a:xfrm>
            <a:off x="0" y="0"/>
            <a:ext cx="8820472" cy="6669360"/>
          </a:xfrm>
        </p:spPr>
      </p:pic>
      <p:sp>
        <p:nvSpPr>
          <p:cNvPr id="5" name="Up Arrow 4"/>
          <p:cNvSpPr/>
          <p:nvPr/>
        </p:nvSpPr>
        <p:spPr>
          <a:xfrm>
            <a:off x="7740352" y="1124744"/>
            <a:ext cx="1420736" cy="20162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t>Sign in with your </a:t>
            </a:r>
            <a:r>
              <a:rPr lang="en-ZA" sz="1200" dirty="0" err="1" smtClean="0"/>
              <a:t>gmail</a:t>
            </a:r>
            <a:r>
              <a:rPr lang="en-ZA" sz="1200" dirty="0" smtClean="0"/>
              <a:t> account</a:t>
            </a:r>
            <a:endParaRPr lang="en-ZA" sz="1200" dirty="0"/>
          </a:p>
        </p:txBody>
      </p:sp>
    </p:spTree>
    <p:extLst>
      <p:ext uri="{BB962C8B-B14F-4D97-AF65-F5344CB8AC3E}">
        <p14:creationId xmlns:p14="http://schemas.microsoft.com/office/powerpoint/2010/main" val="33386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439"/>
          <a:stretch/>
        </p:blipFill>
        <p:spPr>
          <a:xfrm>
            <a:off x="1" y="4370"/>
            <a:ext cx="8964488" cy="6376958"/>
          </a:xfrm>
        </p:spPr>
      </p:pic>
    </p:spTree>
    <p:extLst>
      <p:ext uri="{BB962C8B-B14F-4D97-AF65-F5344CB8AC3E}">
        <p14:creationId xmlns:p14="http://schemas.microsoft.com/office/powerpoint/2010/main" val="89875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3935"/>
          <a:stretch/>
        </p:blipFill>
        <p:spPr>
          <a:xfrm>
            <a:off x="28405" y="32436"/>
            <a:ext cx="9008091" cy="6721655"/>
          </a:xfrm>
        </p:spPr>
      </p:pic>
      <p:sp>
        <p:nvSpPr>
          <p:cNvPr id="5" name="Up Arrow 4"/>
          <p:cNvSpPr/>
          <p:nvPr/>
        </p:nvSpPr>
        <p:spPr>
          <a:xfrm>
            <a:off x="3347864" y="1268760"/>
            <a:ext cx="2016224" cy="15841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Click on My Citations</a:t>
            </a:r>
            <a:endParaRPr lang="en-ZA" dirty="0"/>
          </a:p>
        </p:txBody>
      </p:sp>
      <p:sp>
        <p:nvSpPr>
          <p:cNvPr id="6" name="Up Arrow 5"/>
          <p:cNvSpPr/>
          <p:nvPr/>
        </p:nvSpPr>
        <p:spPr>
          <a:xfrm>
            <a:off x="7668344" y="1088740"/>
            <a:ext cx="1224136" cy="19442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t>Signed in </a:t>
            </a:r>
            <a:endParaRPr lang="en-ZA" sz="1100" dirty="0"/>
          </a:p>
        </p:txBody>
      </p:sp>
    </p:spTree>
    <p:extLst>
      <p:ext uri="{BB962C8B-B14F-4D97-AF65-F5344CB8AC3E}">
        <p14:creationId xmlns:p14="http://schemas.microsoft.com/office/powerpoint/2010/main" val="1288640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4352"/>
          <a:stretch/>
        </p:blipFill>
        <p:spPr>
          <a:xfrm>
            <a:off x="0" y="0"/>
            <a:ext cx="8820472" cy="6741368"/>
          </a:xfrm>
        </p:spPr>
      </p:pic>
      <p:sp>
        <p:nvSpPr>
          <p:cNvPr id="5" name="Left Arrow 4"/>
          <p:cNvSpPr/>
          <p:nvPr/>
        </p:nvSpPr>
        <p:spPr>
          <a:xfrm>
            <a:off x="5676931" y="2204864"/>
            <a:ext cx="247539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Your details</a:t>
            </a:r>
            <a:endParaRPr lang="en-ZA" dirty="0"/>
          </a:p>
        </p:txBody>
      </p:sp>
      <p:sp>
        <p:nvSpPr>
          <p:cNvPr id="6" name="Left Arrow 5"/>
          <p:cNvSpPr/>
          <p:nvPr/>
        </p:nvSpPr>
        <p:spPr>
          <a:xfrm>
            <a:off x="5695621" y="2689496"/>
            <a:ext cx="259228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Your post &amp; Affiliation</a:t>
            </a:r>
            <a:endParaRPr lang="en-ZA" dirty="0"/>
          </a:p>
        </p:txBody>
      </p:sp>
      <p:sp>
        <p:nvSpPr>
          <p:cNvPr id="7" name="Left Arrow 6"/>
          <p:cNvSpPr/>
          <p:nvPr/>
        </p:nvSpPr>
        <p:spPr>
          <a:xfrm>
            <a:off x="5776063" y="3174128"/>
            <a:ext cx="237626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Your </a:t>
            </a:r>
            <a:r>
              <a:rPr lang="en-ZA" dirty="0" err="1" smtClean="0"/>
              <a:t>UniSZA</a:t>
            </a:r>
            <a:r>
              <a:rPr lang="en-ZA" dirty="0" smtClean="0"/>
              <a:t> email</a:t>
            </a:r>
            <a:endParaRPr lang="en-ZA" dirty="0"/>
          </a:p>
        </p:txBody>
      </p:sp>
      <p:sp>
        <p:nvSpPr>
          <p:cNvPr id="8" name="Left Arrow 7"/>
          <p:cNvSpPr/>
          <p:nvPr/>
        </p:nvSpPr>
        <p:spPr>
          <a:xfrm>
            <a:off x="5724128" y="3633608"/>
            <a:ext cx="2808312" cy="5387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Max of 5 interests</a:t>
            </a:r>
            <a:endParaRPr lang="en-ZA" dirty="0"/>
          </a:p>
        </p:txBody>
      </p:sp>
      <p:sp>
        <p:nvSpPr>
          <p:cNvPr id="9" name="Left Arrow 8"/>
          <p:cNvSpPr/>
          <p:nvPr/>
        </p:nvSpPr>
        <p:spPr>
          <a:xfrm>
            <a:off x="5695621" y="4172340"/>
            <a:ext cx="2938320" cy="4807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smtClean="0"/>
              <a:t>UniSZA</a:t>
            </a:r>
            <a:r>
              <a:rPr lang="en-ZA" dirty="0" smtClean="0"/>
              <a:t> Website Address</a:t>
            </a:r>
            <a:endParaRPr lang="en-ZA" dirty="0"/>
          </a:p>
        </p:txBody>
      </p:sp>
    </p:spTree>
    <p:extLst>
      <p:ext uri="{BB962C8B-B14F-4D97-AF65-F5344CB8AC3E}">
        <p14:creationId xmlns:p14="http://schemas.microsoft.com/office/powerpoint/2010/main" val="25513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100"/>
          <a:stretch/>
        </p:blipFill>
        <p:spPr>
          <a:xfrm>
            <a:off x="0" y="0"/>
            <a:ext cx="9036496" cy="6165304"/>
          </a:xfrm>
        </p:spPr>
      </p:pic>
      <p:sp>
        <p:nvSpPr>
          <p:cNvPr id="5" name="TextBox 4"/>
          <p:cNvSpPr txBox="1"/>
          <p:nvPr/>
        </p:nvSpPr>
        <p:spPr>
          <a:xfrm>
            <a:off x="4283968" y="1988840"/>
            <a:ext cx="4249690" cy="769441"/>
          </a:xfrm>
          <a:prstGeom prst="rect">
            <a:avLst/>
          </a:prstGeom>
          <a:noFill/>
        </p:spPr>
        <p:txBody>
          <a:bodyPr wrap="none" rtlCol="0">
            <a:spAutoFit/>
          </a:bodyPr>
          <a:lstStyle/>
          <a:p>
            <a:r>
              <a:rPr lang="en-ZA" sz="4400" dirty="0" smtClean="0">
                <a:solidFill>
                  <a:srgbClr val="FF0000"/>
                </a:solidFill>
              </a:rPr>
              <a:t>Find your articles </a:t>
            </a:r>
            <a:endParaRPr lang="en-ZA" sz="4400" dirty="0">
              <a:solidFill>
                <a:srgbClr val="FF0000"/>
              </a:solidFill>
            </a:endParaRPr>
          </a:p>
        </p:txBody>
      </p:sp>
      <p:sp>
        <p:nvSpPr>
          <p:cNvPr id="8" name="Rectangle 7"/>
          <p:cNvSpPr/>
          <p:nvPr/>
        </p:nvSpPr>
        <p:spPr>
          <a:xfrm>
            <a:off x="2267744" y="4293096"/>
            <a:ext cx="4320480"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On this page, you see groups of articles written by people with names similar to yours.  Click “add all articles” next to each article group that is yours, or “See all articles” to add specific articles from that group. </a:t>
            </a:r>
          </a:p>
          <a:p>
            <a:pPr algn="ctr"/>
            <a:endParaRPr lang="ms-MY" dirty="0"/>
          </a:p>
        </p:txBody>
      </p:sp>
    </p:spTree>
    <p:extLst>
      <p:ext uri="{BB962C8B-B14F-4D97-AF65-F5344CB8AC3E}">
        <p14:creationId xmlns:p14="http://schemas.microsoft.com/office/powerpoint/2010/main" val="157901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7283"/>
          <a:stretch/>
        </p:blipFill>
        <p:spPr>
          <a:xfrm>
            <a:off x="21122" y="0"/>
            <a:ext cx="9015373" cy="5733256"/>
          </a:xfrm>
        </p:spPr>
      </p:pic>
      <p:sp>
        <p:nvSpPr>
          <p:cNvPr id="5" name="TextBox 4"/>
          <p:cNvSpPr txBox="1"/>
          <p:nvPr/>
        </p:nvSpPr>
        <p:spPr>
          <a:xfrm>
            <a:off x="179512" y="5157192"/>
            <a:ext cx="8284078" cy="1323439"/>
          </a:xfrm>
          <a:prstGeom prst="rect">
            <a:avLst/>
          </a:prstGeom>
          <a:noFill/>
        </p:spPr>
        <p:txBody>
          <a:bodyPr wrap="square" rtlCol="0">
            <a:spAutoFit/>
          </a:bodyPr>
          <a:lstStyle/>
          <a:p>
            <a:r>
              <a:rPr lang="en-ZA" sz="4000" dirty="0" smtClean="0">
                <a:solidFill>
                  <a:srgbClr val="FF0000"/>
                </a:solidFill>
              </a:rPr>
              <a:t>Decide on automatic updates or manual updates</a:t>
            </a:r>
            <a:endParaRPr lang="en-ZA" sz="4000" dirty="0">
              <a:solidFill>
                <a:srgbClr val="FF0000"/>
              </a:solidFill>
            </a:endParaRPr>
          </a:p>
        </p:txBody>
      </p:sp>
    </p:spTree>
    <p:extLst>
      <p:ext uri="{BB962C8B-B14F-4D97-AF65-F5344CB8AC3E}">
        <p14:creationId xmlns:p14="http://schemas.microsoft.com/office/powerpoint/2010/main" val="305821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7921"/>
          <a:stretch/>
        </p:blipFill>
        <p:spPr>
          <a:xfrm>
            <a:off x="0" y="20053"/>
            <a:ext cx="8820472" cy="5497179"/>
          </a:xfrm>
        </p:spPr>
      </p:pic>
      <p:sp>
        <p:nvSpPr>
          <p:cNvPr id="5" name="TextBox 4"/>
          <p:cNvSpPr txBox="1"/>
          <p:nvPr/>
        </p:nvSpPr>
        <p:spPr>
          <a:xfrm>
            <a:off x="1557049" y="5229200"/>
            <a:ext cx="5352427" cy="769441"/>
          </a:xfrm>
          <a:prstGeom prst="rect">
            <a:avLst/>
          </a:prstGeom>
          <a:noFill/>
        </p:spPr>
        <p:txBody>
          <a:bodyPr wrap="none" rtlCol="0">
            <a:spAutoFit/>
          </a:bodyPr>
          <a:lstStyle/>
          <a:p>
            <a:r>
              <a:rPr lang="en-ZA" sz="4400" dirty="0" smtClean="0">
                <a:solidFill>
                  <a:srgbClr val="FF0000"/>
                </a:solidFill>
              </a:rPr>
              <a:t>Customise your profile</a:t>
            </a:r>
            <a:endParaRPr lang="en-ZA" sz="4400" dirty="0">
              <a:solidFill>
                <a:srgbClr val="FF0000"/>
              </a:solidFill>
            </a:endParaRPr>
          </a:p>
        </p:txBody>
      </p:sp>
      <p:sp>
        <p:nvSpPr>
          <p:cNvPr id="7" name="Right Arrow 6"/>
          <p:cNvSpPr/>
          <p:nvPr/>
        </p:nvSpPr>
        <p:spPr>
          <a:xfrm>
            <a:off x="251520" y="1268760"/>
            <a:ext cx="2160240"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Verify your </a:t>
            </a:r>
            <a:r>
              <a:rPr lang="en-US" dirty="0" err="1" smtClean="0"/>
              <a:t>UniSZA</a:t>
            </a:r>
            <a:r>
              <a:rPr lang="en-US" dirty="0" smtClean="0"/>
              <a:t> e-mail</a:t>
            </a:r>
            <a:endParaRPr lang="ms-MY" dirty="0"/>
          </a:p>
        </p:txBody>
      </p:sp>
      <p:sp>
        <p:nvSpPr>
          <p:cNvPr id="8" name="Left Arrow 7"/>
          <p:cNvSpPr/>
          <p:nvPr/>
        </p:nvSpPr>
        <p:spPr>
          <a:xfrm>
            <a:off x="3707904" y="1700808"/>
            <a:ext cx="2952328"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Make your profile public</a:t>
            </a:r>
            <a:endParaRPr lang="ms-MY" dirty="0"/>
          </a:p>
        </p:txBody>
      </p:sp>
    </p:spTree>
    <p:extLst>
      <p:ext uri="{BB962C8B-B14F-4D97-AF65-F5344CB8AC3E}">
        <p14:creationId xmlns:p14="http://schemas.microsoft.com/office/powerpoint/2010/main" val="208256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4332"/>
          <a:stretch/>
        </p:blipFill>
        <p:spPr>
          <a:xfrm>
            <a:off x="0" y="-7284"/>
            <a:ext cx="8964488" cy="5380500"/>
          </a:xfrm>
        </p:spPr>
      </p:pic>
      <p:sp>
        <p:nvSpPr>
          <p:cNvPr id="7" name="Left Arrow 6"/>
          <p:cNvSpPr/>
          <p:nvPr/>
        </p:nvSpPr>
        <p:spPr>
          <a:xfrm>
            <a:off x="5724128" y="548680"/>
            <a:ext cx="1872208" cy="12767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Public Profile</a:t>
            </a:r>
            <a:endParaRPr lang="en-ZA" dirty="0"/>
          </a:p>
        </p:txBody>
      </p:sp>
    </p:spTree>
    <p:extLst>
      <p:ext uri="{BB962C8B-B14F-4D97-AF65-F5344CB8AC3E}">
        <p14:creationId xmlns:p14="http://schemas.microsoft.com/office/powerpoint/2010/main" val="2821012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160</Words>
  <Application>Microsoft Office PowerPoint</Application>
  <PresentationFormat>On-screen Show (4:3)</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Profile (aka Google Scholar Citations)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A NUTSHELL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2013-03-22T08:43:56Z</dcterms:created>
  <dcterms:modified xsi:type="dcterms:W3CDTF">2016-04-27T07:36:54Z</dcterms:modified>
</cp:coreProperties>
</file>